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3"/>
  </p:notesMasterIdLst>
  <p:handoutMasterIdLst>
    <p:handoutMasterId r:id="rId34"/>
  </p:handoutMasterIdLst>
  <p:sldIdLst>
    <p:sldId id="1221" r:id="rId2"/>
    <p:sldId id="1307" r:id="rId3"/>
    <p:sldId id="1286" r:id="rId4"/>
    <p:sldId id="1287" r:id="rId5"/>
    <p:sldId id="1288" r:id="rId6"/>
    <p:sldId id="1289" r:id="rId7"/>
    <p:sldId id="1290" r:id="rId8"/>
    <p:sldId id="1296" r:id="rId9"/>
    <p:sldId id="1292" r:id="rId10"/>
    <p:sldId id="1293" r:id="rId11"/>
    <p:sldId id="1294" r:id="rId12"/>
    <p:sldId id="1291" r:id="rId13"/>
    <p:sldId id="1297" r:id="rId14"/>
    <p:sldId id="1298" r:id="rId15"/>
    <p:sldId id="1299" r:id="rId16"/>
    <p:sldId id="1301" r:id="rId17"/>
    <p:sldId id="1317" r:id="rId18"/>
    <p:sldId id="1314" r:id="rId19"/>
    <p:sldId id="1310" r:id="rId20"/>
    <p:sldId id="1311" r:id="rId21"/>
    <p:sldId id="1309" r:id="rId22"/>
    <p:sldId id="1315" r:id="rId23"/>
    <p:sldId id="1308" r:id="rId24"/>
    <p:sldId id="1312" r:id="rId25"/>
    <p:sldId id="1300" r:id="rId26"/>
    <p:sldId id="1302" r:id="rId27"/>
    <p:sldId id="1318" r:id="rId28"/>
    <p:sldId id="1313" r:id="rId29"/>
    <p:sldId id="1319" r:id="rId30"/>
    <p:sldId id="1269" r:id="rId31"/>
    <p:sldId id="1316" r:id="rId32"/>
  </p:sldIdLst>
  <p:sldSz cx="12192000" cy="6858000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0C0C0"/>
    <a:srgbClr val="DFD513"/>
    <a:srgbClr val="CC6600"/>
    <a:srgbClr val="CC3399"/>
    <a:srgbClr val="DC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1723" autoAdjust="0"/>
  </p:normalViewPr>
  <p:slideViewPr>
    <p:cSldViewPr>
      <p:cViewPr varScale="1">
        <p:scale>
          <a:sx n="94" d="100"/>
          <a:sy n="94" d="100"/>
        </p:scale>
        <p:origin x="42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8"/>
            <a:ext cx="4303313" cy="339885"/>
          </a:xfrm>
          <a:prstGeom prst="rect">
            <a:avLst/>
          </a:prstGeom>
        </p:spPr>
        <p:txBody>
          <a:bodyPr vert="horz" lIns="91615" tIns="45807" rIns="91615" bIns="45807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603" y="8"/>
            <a:ext cx="4303313" cy="339885"/>
          </a:xfrm>
          <a:prstGeom prst="rect">
            <a:avLst/>
          </a:prstGeom>
        </p:spPr>
        <p:txBody>
          <a:bodyPr vert="horz" lIns="91615" tIns="45807" rIns="91615" bIns="45807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2019/10/31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706"/>
            <a:ext cx="4303313" cy="339885"/>
          </a:xfrm>
          <a:prstGeom prst="rect">
            <a:avLst/>
          </a:prstGeom>
        </p:spPr>
        <p:txBody>
          <a:bodyPr vert="horz" lIns="91615" tIns="45807" rIns="91615" bIns="4580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603" y="6456706"/>
            <a:ext cx="4303313" cy="339885"/>
          </a:xfrm>
          <a:prstGeom prst="rect">
            <a:avLst/>
          </a:prstGeom>
        </p:spPr>
        <p:txBody>
          <a:bodyPr vert="horz" lIns="91615" tIns="45807" rIns="91615" bIns="45807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8"/>
            <a:ext cx="4303313" cy="339885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603" y="8"/>
            <a:ext cx="4303313" cy="339885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2019/10/31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375" y="3229450"/>
            <a:ext cx="7943507" cy="3058952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706"/>
            <a:ext cx="4303313" cy="339885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603" y="6456706"/>
            <a:ext cx="4303313" cy="339885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eankossaifi.com/blog/unfolding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546155/proof-that-the-trace-of-a-matrix-is-the-sum-of-its-eigenvalu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.thegreenplace.net/2015/memory-layout-of-multi-dimensional-array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42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if the input </a:t>
            </a:r>
            <a:r>
              <a:rPr lang="en-US" altLang="zh-TW" i="1" dirty="0"/>
              <a:t>data is larger than 500x500 and the number of components to extract is lower than 80% of the smallest dimension of the data</a:t>
            </a:r>
            <a:r>
              <a:rPr lang="en-US" altLang="zh-TW" dirty="0"/>
              <a:t>, then the more efficient ‘randomized’ method is enabled.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51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http://jeankossaifi.com/blog/unfolding.html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76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2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General</a:t>
            </a:r>
            <a:r>
              <a:rPr lang="zh-TW" altLang="en-US" baseline="0" dirty="0" smtClean="0"/>
              <a:t>方法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23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trace </a:t>
            </a:r>
            <a:r>
              <a:rPr lang="en-US" altLang="zh-TW" baseline="0" dirty="0" smtClean="0"/>
              <a:t>equals to sum of eigenvalues</a:t>
            </a:r>
          </a:p>
          <a:p>
            <a:r>
              <a:rPr lang="en-US" altLang="zh-TW" dirty="0" smtClean="0">
                <a:hlinkClick r:id="rId3"/>
              </a:rPr>
              <a:t>https://math.stackexchange.com/questions/546155/proof-that-the-trace-of-a-matrix-is-the-sum-of-its-eigenvalues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How much variance is capture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292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defocus ranging from 1.5um-2um, voltage 300ev, astigmatism angle 0.2-1.4 radian, Cs=2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77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fact that items are stored contiguously in memory allows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take advantage of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vectorized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instructions of modern CPUs, such as Intel's SSE and AVX, AMD's XOP, and so on. 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multiple consecutive floating point numbers can be loaded in 128, 256, or 512 bits registers for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vectorized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arithmetical computations implemented as CPU instructions.</a:t>
            </a: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Additionally,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can be linked to highly optimized linear algebra libraries such as BLAS and LAPACK through ATLAS or the Intel Math Kernel Library (MKL). A few specific matrix computations may also be multithreaded, taking advantage of the power of modern multicore processors.</a:t>
            </a:r>
            <a:endParaRPr lang="zh-TW" altLang="en-US" dirty="0" smtClean="0"/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77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Reshape(6,2)  return view</a:t>
            </a:r>
          </a:p>
          <a:p>
            <a:endParaRPr lang="en-US" altLang="zh-TW" dirty="0" smtClean="0">
              <a:hlinkClick r:id="rId3"/>
            </a:endParaRPr>
          </a:p>
          <a:p>
            <a:r>
              <a:rPr lang="en-US" altLang="zh-TW" dirty="0" smtClean="0">
                <a:hlinkClick r:id="rId3"/>
              </a:rPr>
              <a:t>Constant</a:t>
            </a:r>
            <a:r>
              <a:rPr lang="en-US" altLang="zh-TW" baseline="0" dirty="0" smtClean="0">
                <a:hlinkClick r:id="rId3"/>
              </a:rPr>
              <a:t> stride </a:t>
            </a:r>
            <a:r>
              <a:rPr lang="en-US" altLang="zh-TW" baseline="0" dirty="0" smtClean="0">
                <a:hlinkClick r:id="rId3"/>
              </a:rPr>
              <a:t>is </a:t>
            </a:r>
            <a:r>
              <a:rPr lang="en-US" altLang="zh-TW" baseline="0" dirty="0" smtClean="0">
                <a:hlinkClick r:id="rId3"/>
              </a:rPr>
              <a:t>allowed</a:t>
            </a:r>
            <a:endParaRPr lang="en-US" altLang="zh-TW" dirty="0" smtClean="0">
              <a:hlinkClick r:id="rId3"/>
            </a:endParaRPr>
          </a:p>
          <a:p>
            <a:endParaRPr lang="en-US" altLang="zh-TW" dirty="0" smtClean="0">
              <a:hlinkClick r:id="rId3"/>
            </a:endParaRPr>
          </a:p>
          <a:p>
            <a:r>
              <a:rPr lang="en-US" altLang="zh-TW" dirty="0" smtClean="0">
                <a:hlinkClick r:id="rId3"/>
              </a:rPr>
              <a:t>https://eli.thegreenplace.net/2015/memory-layout-of-multi-dimensional-arrays</a:t>
            </a:r>
            <a:r>
              <a:rPr lang="en-US" altLang="zh-TW" dirty="0" smtClean="0"/>
              <a:t> layout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Among </a:t>
            </a:r>
            <a:r>
              <a:rPr lang="en-US" altLang="zh-TW" dirty="0"/>
              <a:t>the programming languages still popular today, Fortran was definitely one of the pioneers. And Fortran (which is still very important for scientific computing) uses column-major layout. I read somewhere that the reason for this is that column vectors are more commonly used and considered "canonical" in linear algebra computations. Personally I don't buy this, but you can make your own judgement.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19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3*4*2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slew of modern languages follow Fortran's lead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R, Julia, to name a few. One of the strongest reasons for this is that they want to use LAPACK - a fast Fortran library for linear algebra, so using Fortran's layout makes sense.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C and C++ use row-major layout. Following their example are a few other popular languages such as Python, Pascal and Mathematica.</a:t>
            </a:r>
            <a:endParaRPr lang="zh-TW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66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41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1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4" y="6361114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6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24.emf"/><Relationship Id="rId10" Type="http://schemas.openxmlformats.org/officeDocument/2006/relationships/image" Target="../media/image32.png"/><Relationship Id="rId4" Type="http://schemas.openxmlformats.org/officeDocument/2006/relationships/image" Target="../media/image23.gif"/><Relationship Id="rId9" Type="http://schemas.openxmlformats.org/officeDocument/2006/relationships/image" Target="../media/image30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hyperlink" Target="https://en.wikipedia.org/wiki/Basic_Linear_Algebra_Subprograms#Level_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0149416/numpy-modify-array-in-place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old-wiki/pages/PerformanceTips" TargetMode="External"/><Relationship Id="rId2" Type="http://schemas.openxmlformats.org/officeDocument/2006/relationships/hyperlink" Target="http://ieeexplore.ieee.org/xpls/abs_all.jsp?arnumber=5759743&amp;tag=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0.png"/><Relationship Id="rId18" Type="http://schemas.openxmlformats.org/officeDocument/2006/relationships/image" Target="../media/image530.png"/><Relationship Id="rId26" Type="http://schemas.openxmlformats.org/officeDocument/2006/relationships/image" Target="../media/image610.png"/><Relationship Id="rId3" Type="http://schemas.openxmlformats.org/officeDocument/2006/relationships/image" Target="../media/image68.png"/><Relationship Id="rId21" Type="http://schemas.openxmlformats.org/officeDocument/2006/relationships/image" Target="../media/image56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openxmlformats.org/officeDocument/2006/relationships/image" Target="../media/image520.png"/><Relationship Id="rId25" Type="http://schemas.openxmlformats.org/officeDocument/2006/relationships/image" Target="../media/image600.png"/><Relationship Id="rId2" Type="http://schemas.openxmlformats.org/officeDocument/2006/relationships/image" Target="../media/image451.png"/><Relationship Id="rId16" Type="http://schemas.openxmlformats.org/officeDocument/2006/relationships/image" Target="../media/image510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60.png"/><Relationship Id="rId24" Type="http://schemas.openxmlformats.org/officeDocument/2006/relationships/image" Target="../media/image590.png"/><Relationship Id="rId5" Type="http://schemas.openxmlformats.org/officeDocument/2006/relationships/image" Target="../media/image410.png"/><Relationship Id="rId15" Type="http://schemas.openxmlformats.org/officeDocument/2006/relationships/image" Target="../media/image500.png"/><Relationship Id="rId23" Type="http://schemas.openxmlformats.org/officeDocument/2006/relationships/image" Target="../media/image580.png"/><Relationship Id="rId10" Type="http://schemas.openxmlformats.org/officeDocument/2006/relationships/image" Target="../media/image70.png"/><Relationship Id="rId19" Type="http://schemas.openxmlformats.org/officeDocument/2006/relationships/image" Target="../media/image540.png"/><Relationship Id="rId4" Type="http://schemas.openxmlformats.org/officeDocument/2006/relationships/image" Target="../media/image69.png"/><Relationship Id="rId9" Type="http://schemas.openxmlformats.org/officeDocument/2006/relationships/image" Target="../media/image450.png"/><Relationship Id="rId14" Type="http://schemas.openxmlformats.org/officeDocument/2006/relationships/image" Target="../media/image490.png"/><Relationship Id="rId22" Type="http://schemas.openxmlformats.org/officeDocument/2006/relationships/image" Target="../media/image570.png"/><Relationship Id="rId27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fastai/numerical-linear-algebra/blob/master/nbs/1.%20Why%20are%20we%20here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ly/tensorl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rTensor/index.html" TargetMode="External"/><Relationship Id="rId5" Type="http://schemas.openxmlformats.org/officeDocument/2006/relationships/hyperlink" Target="https://www.tensorlab.net/" TargetMode="External"/><Relationship Id="rId4" Type="http://schemas.openxmlformats.org/officeDocument/2006/relationships/hyperlink" Target="https://www.tensortoolbox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Experiments and simulations of 2SDR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4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584430" y="1164276"/>
                <a:ext cx="10972800" cy="4937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200" kern="120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fontAlgn="base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0"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0"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)/2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zh-TW" altLang="en-US" dirty="0"/>
              </a:p>
              <a:p>
                <a:endParaRPr kumimoji="0" lang="zh-TW" altLang="en-US" dirty="0"/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430" y="1164276"/>
                <a:ext cx="10972800" cy="4937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4430" y="80910"/>
            <a:ext cx="10972800" cy="990600"/>
          </a:xfrm>
        </p:spPr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6" y="2070534"/>
            <a:ext cx="5280000" cy="39600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053394"/>
            <a:ext cx="5280000" cy="39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252" y="5923657"/>
            <a:ext cx="4171950" cy="285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57" y="5915087"/>
            <a:ext cx="4171950" cy="28525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567608" y="631790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00256" y="631121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 bwMode="auto">
              <a:xfrm>
                <a:off x="607713" y="1143000"/>
                <a:ext cx="10972800" cy="4937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200" kern="120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fontAlgn="base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0"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0"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TW" i="1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))/2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0" lang="zh-TW" altLang="en-US" dirty="0"/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713" y="1143000"/>
                <a:ext cx="10972800" cy="4937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8" y="2133600"/>
            <a:ext cx="5280000" cy="39600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1" y="2217933"/>
            <a:ext cx="5280000" cy="39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486" y="5949280"/>
            <a:ext cx="4171950" cy="285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81" y="5877272"/>
            <a:ext cx="4171950" cy="28525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287688" y="631121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00256" y="631121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04112" y="1291683"/>
                <a:ext cx="48965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singular values of matrix M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1291683"/>
                <a:ext cx="4896544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9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TW" i="1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ac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)/2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4" y="2273160"/>
            <a:ext cx="5280000" cy="39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6" y="2295898"/>
            <a:ext cx="5280000" cy="39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62" y="6075927"/>
            <a:ext cx="4171950" cy="285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911" y="6069578"/>
            <a:ext cx="4171950" cy="28525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567608" y="637203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400256" y="636534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Synthetic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887000" cy="493776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map reconstruct from 5000 experiment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project 3D map to 50 orientations to obtain 50 projected images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Duplicate each projected images 100 times</a:t>
                </a:r>
              </a:p>
              <a:p>
                <a:pPr lvl="1"/>
                <a:r>
                  <a:rPr lang="en-US" altLang="zh-TW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Convoluted each images with CTF functions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:r>
                  <a:rPr lang="en-US" altLang="zh-TW" sz="2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i.i.d</a:t>
                </a: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Noise to the 5000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PCA, MPCA, 2SDR with </a:t>
                </a:r>
                <a:endParaRPr lang="en-US" altLang="zh-TW" sz="22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=5000, </m:t>
                    </m:r>
                    <m:sSub>
                      <m:sSub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=25,  </m:t>
                    </m:r>
                    <m:sSub>
                      <m:sSub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=25,  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zh-TW" altLang="en-US" sz="1800" dirty="0"/>
              </a:p>
              <a:p>
                <a:pPr marL="514350" indent="-514350">
                  <a:buFont typeface="+mj-lt"/>
                  <a:buAutoNum type="arabicPeriod"/>
                </a:pPr>
                <a:endParaRPr lang="zh-TW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887000" cy="4937760"/>
              </a:xfrm>
              <a:blipFill>
                <a:blip r:embed="rId3"/>
                <a:stretch>
                  <a:fillRect l="-280" t="-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5" name="Picture 2" descr="Overview of EMD-10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28" y="4734569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249" y="4474309"/>
            <a:ext cx="2448272" cy="195750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234" y="4311947"/>
            <a:ext cx="634421" cy="6292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456" y="4311947"/>
            <a:ext cx="639351" cy="639351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6096000" y="4734569"/>
            <a:ext cx="792088" cy="42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6162345" y="5453062"/>
            <a:ext cx="764808" cy="21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086253" y="5898926"/>
            <a:ext cx="840900" cy="25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670" y="5072251"/>
            <a:ext cx="672022" cy="66100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105" y="5097833"/>
            <a:ext cx="635423" cy="63542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2671" y="5845313"/>
            <a:ext cx="665214" cy="68212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0456" y="5907064"/>
            <a:ext cx="648072" cy="653518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>
            <a:off x="7824192" y="4643784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824192" y="5373216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835740" y="6160541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9470173" y="4643784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9470173" y="5373216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9481721" y="6160541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3806465" y="5415544"/>
            <a:ext cx="636524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7075329" y="4105556"/>
            <a:ext cx="837594" cy="837776"/>
            <a:chOff x="7075329" y="4105556"/>
            <a:chExt cx="837594" cy="837776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61158" y="4105556"/>
              <a:ext cx="651765" cy="630740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67399" y="4209074"/>
              <a:ext cx="651765" cy="63074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5329" y="4312592"/>
              <a:ext cx="651765" cy="630740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7075330" y="5004435"/>
            <a:ext cx="840650" cy="800829"/>
            <a:chOff x="7075330" y="5004435"/>
            <a:chExt cx="840650" cy="800829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8128" y="5004435"/>
              <a:ext cx="667852" cy="656813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78789" y="5076443"/>
              <a:ext cx="667852" cy="656813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5330" y="5148451"/>
              <a:ext cx="667852" cy="656813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7075329" y="5877272"/>
            <a:ext cx="824564" cy="792088"/>
            <a:chOff x="7075329" y="5877272"/>
            <a:chExt cx="824564" cy="792088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48128" y="5877272"/>
              <a:ext cx="651765" cy="662719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72427" y="5934633"/>
              <a:ext cx="651765" cy="66271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75329" y="6006641"/>
              <a:ext cx="651765" cy="66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02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265180"/>
            <a:ext cx="8077452" cy="47477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83600"/>
            <a:ext cx="10972800" cy="990600"/>
          </a:xfrm>
        </p:spPr>
        <p:txBody>
          <a:bodyPr/>
          <a:lstStyle/>
          <a:p>
            <a:r>
              <a:rPr lang="en-US" altLang="zh-TW" dirty="0"/>
              <a:t>Synthetic </a:t>
            </a:r>
            <a:r>
              <a:rPr lang="en-US" altLang="zh-TW" dirty="0" smtClean="0"/>
              <a:t>Data – Without CTF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7" name="直角三角形 6"/>
          <p:cNvSpPr/>
          <p:nvPr/>
        </p:nvSpPr>
        <p:spPr>
          <a:xfrm>
            <a:off x="1775520" y="6017696"/>
            <a:ext cx="8077452" cy="528650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4439816" y="1071488"/>
            <a:ext cx="0" cy="4941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176120" y="1071488"/>
            <a:ext cx="0" cy="4941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6180" y="350341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9390" y="4388848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99245" y="527290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5084" y="136459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5084" y="234128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74530" y="6538913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SNR=0.5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457972" y="6546346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SNR=0.1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41414" y="653891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SNR=0.05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9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</a:t>
            </a:r>
            <a:r>
              <a:rPr lang="en-US" altLang="zh-TW" dirty="0" smtClean="0"/>
              <a:t>Data </a:t>
            </a:r>
            <a:r>
              <a:rPr lang="en-US" altLang="zh-TW" dirty="0"/>
              <a:t>– </a:t>
            </a:r>
            <a:r>
              <a:rPr lang="en-US" altLang="zh-TW" dirty="0" smtClean="0"/>
              <a:t>With </a:t>
            </a:r>
            <a:r>
              <a:rPr lang="en-US" altLang="zh-TW" dirty="0"/>
              <a:t>CTF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47688"/>
            <a:ext cx="8313293" cy="4865258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>
            <a:off x="1803996" y="6069218"/>
            <a:ext cx="8077452" cy="528650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4511824" y="1071488"/>
            <a:ext cx="0" cy="4941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320136" y="1071488"/>
            <a:ext cx="0" cy="4941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6180" y="350341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9390" y="4388848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99245" y="527290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5084" y="136459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76179" y="235849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74530" y="6538913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SNR=0.1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457972" y="6546346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SNR=0.05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41414" y="653891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SNR=0.01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99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Synthetic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3" y="1772816"/>
            <a:ext cx="5568619" cy="41764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84" y="1773188"/>
            <a:ext cx="5568123" cy="4176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32686" y="5718235"/>
            <a:ext cx="1412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CTF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88288" y="5734686"/>
            <a:ext cx="1117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CTF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3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Short 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2SDR has several advantage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better than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SNR is low or sample size is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cost is less than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Last time, our implementation is about 2.x faster than PCA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874747"/>
            <a:ext cx="4104456" cy="39065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956833"/>
            <a:ext cx="3958548" cy="37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Speed revisit – </a:t>
            </a:r>
            <a:r>
              <a:rPr lang="en-US" altLang="zh-TW" dirty="0" smtClean="0"/>
              <a:t>Enable GPU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Tensorly[5] provides interface to </a:t>
            </a:r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CuPy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limitation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85427"/>
              </p:ext>
            </p:extLst>
          </p:nvPr>
        </p:nvGraphicFramePr>
        <p:xfrm>
          <a:off x="3791744" y="1725498"/>
          <a:ext cx="8064897" cy="258699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67197">
                  <a:extLst>
                    <a:ext uri="{9D8B030D-6E8A-4147-A177-3AD203B41FA5}">
                      <a16:colId xmlns:a16="http://schemas.microsoft.com/office/drawing/2014/main" val="1425633787"/>
                    </a:ext>
                  </a:extLst>
                </a:gridCol>
                <a:gridCol w="1399425">
                  <a:extLst>
                    <a:ext uri="{9D8B030D-6E8A-4147-A177-3AD203B41FA5}">
                      <a16:colId xmlns:a16="http://schemas.microsoft.com/office/drawing/2014/main" val="413390233"/>
                    </a:ext>
                  </a:extLst>
                </a:gridCol>
                <a:gridCol w="1399425">
                  <a:extLst>
                    <a:ext uri="{9D8B030D-6E8A-4147-A177-3AD203B41FA5}">
                      <a16:colId xmlns:a16="http://schemas.microsoft.com/office/drawing/2014/main" val="1418315358"/>
                    </a:ext>
                  </a:extLst>
                </a:gridCol>
                <a:gridCol w="1399425">
                  <a:extLst>
                    <a:ext uri="{9D8B030D-6E8A-4147-A177-3AD203B41FA5}">
                      <a16:colId xmlns:a16="http://schemas.microsoft.com/office/drawing/2014/main" val="3680223769"/>
                    </a:ext>
                  </a:extLst>
                </a:gridCol>
                <a:gridCol w="1399425">
                  <a:extLst>
                    <a:ext uri="{9D8B030D-6E8A-4147-A177-3AD203B41FA5}">
                      <a16:colId xmlns:a16="http://schemas.microsoft.com/office/drawing/2014/main" val="195357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Pytorch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Mxnet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CuPy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888554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dot</a:t>
                      </a: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matmul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tensordot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78991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082726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transpose</a:t>
                      </a: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permute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transpose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transpose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transpose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6017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591994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partial_svd</a:t>
                      </a:r>
                      <a:endParaRPr lang="pt-BR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422488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symeig_svd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symeig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linalg.syevd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65001211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790" y="4393872"/>
            <a:ext cx="7586771" cy="2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Speed revisit – Avoid copy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143000"/>
            <a:ext cx="15335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ter image description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02" y="422959"/>
            <a:ext cx="45815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nter image description he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564" y="3561433"/>
            <a:ext cx="115252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6693507" y="1622060"/>
            <a:ext cx="192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 (Row Major)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44621" y="405073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Fortran contiguous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utoShape 12" descr="{\boldsymbol  {C}}\leftarrow \alpha {\boldsymbol  {A}}{\boldsymbol  {B}}+\beta {\boldsymbol  {C}}"/>
              <p:cNvSpPr>
                <a:spLocks noGrp="1" noChangeAspect="1" noChangeArrowheads="1"/>
              </p:cNvSpPr>
              <p:nvPr>
                <p:ph sz="quarter" idx="1"/>
              </p:nvPr>
            </p:nvSpPr>
            <p:spPr bwMode="auto">
              <a:xfrm>
                <a:off x="609600" y="1227890"/>
                <a:ext cx="10972800" cy="4937760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−=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6"/>
                  </a:rPr>
                  <a:t>avoids temporary variable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Copy is needed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covariance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access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7"/>
                  </a:rPr>
                  <a:t>BLAS routine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avoid copy[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and B can be optionally transpose inside routine</a:t>
                </a:r>
              </a:p>
              <a:p>
                <a:pPr lvl="2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AutoShape 12" descr="{\boldsymbol  {C}}\leftarrow \alpha {\boldsymbol  {A}}{\boldsymbol  {B}}+\beta {\boldsymbol  {C}}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609600" y="1227890"/>
                <a:ext cx="10972800" cy="4937760"/>
              </a:xfrm>
              <a:prstGeom prst="rect">
                <a:avLst/>
              </a:prstGeom>
              <a:blipFill>
                <a:blip r:embed="rId8"/>
                <a:stretch>
                  <a:fillRect l="-500" t="-1111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16833"/>
              </p:ext>
            </p:extLst>
          </p:nvPr>
        </p:nvGraphicFramePr>
        <p:xfrm>
          <a:off x="1463434" y="3789040"/>
          <a:ext cx="4460914" cy="22174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230457">
                  <a:extLst>
                    <a:ext uri="{9D8B030D-6E8A-4147-A177-3AD203B41FA5}">
                      <a16:colId xmlns:a16="http://schemas.microsoft.com/office/drawing/2014/main" val="1425633787"/>
                    </a:ext>
                  </a:extLst>
                </a:gridCol>
                <a:gridCol w="2230457">
                  <a:extLst>
                    <a:ext uri="{9D8B030D-6E8A-4147-A177-3AD203B41FA5}">
                      <a16:colId xmlns:a16="http://schemas.microsoft.com/office/drawing/2014/main" val="4133902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Types</a:t>
                      </a: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85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pt-BR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 B, C, α, β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Subroutine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6017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SGEMM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6500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DGEMM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403844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CGEMM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700981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ZGEMM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44417521"/>
                  </a:ext>
                </a:extLst>
              </a:tr>
            </a:tbl>
          </a:graphicData>
        </a:graphic>
      </p:graphicFrame>
      <p:pic>
        <p:nvPicPr>
          <p:cNvPr id="26" name="Picture 8" descr="enter image description he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02" y="5469625"/>
            <a:ext cx="45815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向下箭號 21"/>
          <p:cNvSpPr/>
          <p:nvPr/>
        </p:nvSpPr>
        <p:spPr>
          <a:xfrm>
            <a:off x="11784305" y="928134"/>
            <a:ext cx="178820" cy="44450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1096056" y="3944663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4338" y="900598"/>
            <a:ext cx="752475" cy="2314575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 rot="16200000">
            <a:off x="10260288" y="1363508"/>
            <a:ext cx="354128" cy="678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914857" y="78089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9080402" y="2407836"/>
            <a:ext cx="317247" cy="10407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3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30" grpId="0"/>
      <p:bldP spid="15" grpId="0" animBg="1"/>
      <p:bldP spid="16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reduction and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plays an important role in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-EM processing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is used in multivariate statistical analysis for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-EM in its early stage[1]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Variants like Steerable PCA[2] are designed specifically for particle images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Recently, deep leaning approach has been introduce for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images[3] or micrographs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to demonstrate the property and features of 2SDR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MPCA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Speed revisit – Avoid copy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is needed when we unfold along mode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5" name="Picture 2" descr="Row major 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" y="2169969"/>
            <a:ext cx="6445785" cy="314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046" y="1666580"/>
            <a:ext cx="2286000" cy="981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774" y="1620634"/>
            <a:ext cx="2114550" cy="1000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719" y="2593527"/>
            <a:ext cx="4191000" cy="10763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669" y="3642619"/>
            <a:ext cx="3248025" cy="11906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56" y="4836024"/>
            <a:ext cx="5000625" cy="838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9340" y="3670452"/>
            <a:ext cx="3123009" cy="1144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6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" y="1270443"/>
            <a:ext cx="6609032" cy="50969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Speed revisit – Avoid copy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25" y="1196752"/>
            <a:ext cx="6612974" cy="51706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1384" y="3159836"/>
            <a:ext cx="1159328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2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Speed revisit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07161"/>
              </p:ext>
            </p:extLst>
          </p:nvPr>
        </p:nvGraphicFramePr>
        <p:xfrm>
          <a:off x="6397040" y="2219692"/>
          <a:ext cx="5184576" cy="22174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308151">
                  <a:extLst>
                    <a:ext uri="{9D8B030D-6E8A-4147-A177-3AD203B41FA5}">
                      <a16:colId xmlns:a16="http://schemas.microsoft.com/office/drawing/2014/main" val="1425633787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4133902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80S Ribosome                                  sec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85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 (</a:t>
                      </a:r>
                      <a:r>
                        <a:rPr lang="pt-BR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 SVD)</a:t>
                      </a: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459.54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6017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2SDR(MPCA)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270.52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591994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2SDR(MPCA)- avoid copy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226.83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422488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2SDR(HOSVD)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177.31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6500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2SDR(HOSVD)- avoid copy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101.38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40384432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5224"/>
              </p:ext>
            </p:extLst>
          </p:nvPr>
        </p:nvGraphicFramePr>
        <p:xfrm>
          <a:off x="609600" y="2219692"/>
          <a:ext cx="5184576" cy="22174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308151">
                  <a:extLst>
                    <a:ext uri="{9D8B030D-6E8A-4147-A177-3AD203B41FA5}">
                      <a16:colId xmlns:a16="http://schemas.microsoft.com/office/drawing/2014/main" val="1425633787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4133902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70S Ribosome                                  sec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85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pt-BR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 (Randomized SVD)</a:t>
                      </a:r>
                      <a:endParaRPr lang="pt-BR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2.45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6017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2SDR(MPCA) - CPU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36880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2SDR(MPCA) - GPU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1.78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91438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2SDR(HOSVD)- CPU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360696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2SDR(HOSVD)- GPU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403844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has several advantage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better than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SNR is low or sample size is small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cost is less than PCA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tool for image dataset in contrast to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Steerable PCA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(More efficient and better in some aspect)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HOSVD + RPCA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+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+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4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Afanasyev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Pavel, et al. "Single-particle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using alignment by classification (ABC): the structure of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Lumbricus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terrestris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haemoglobin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n-US" altLang="zh-TW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IUCrJ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4.5 (2017): 678-694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Ponce, A. Singer, 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Computing Steerable Principal Components of a Large Set of Images and their Rotations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TW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 (11), pp. 3051-3062 (2011). PMID: 21536533 [PubMed - indexed for MEDLINE] PMCID: PMC3719433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Su, Min, et al. "Generative adversarial networks as a tool to recover structural information from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-electron microscopy data." </a:t>
            </a:r>
            <a:r>
              <a:rPr lang="en-US" altLang="zh-TW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(2018): 256792.</a:t>
            </a:r>
            <a:endParaRPr lang="en-US" altLang="zh-TW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scipy.github.io/old-wiki/pages/PerformanceTips</a:t>
            </a:r>
            <a:endParaRPr lang="en-US" altLang="zh-TW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Jean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Kossaifi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Yannis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Panagakis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Anima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Anandkumar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Maja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Pantic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TW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TensorLy</a:t>
            </a:r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Tensor Learning in Python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TW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Machine Learning Research (JMLR)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2019, volume 20, number 26.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4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5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89" b="-19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3" y="1916832"/>
            <a:ext cx="10068780" cy="11682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3" y="3284508"/>
            <a:ext cx="10068780" cy="11682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57" y="4623079"/>
            <a:ext cx="10040056" cy="11649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0" y="2420888"/>
                <a:ext cx="192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20888"/>
                <a:ext cx="1920451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-528736" y="5020889"/>
                <a:ext cx="192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5020889"/>
                <a:ext cx="1920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-5927" y="3725482"/>
                <a:ext cx="1920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27" y="3725482"/>
                <a:ext cx="1920451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2SDR on 70S Ribosome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72" y="1420360"/>
            <a:ext cx="8820075" cy="21369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758430"/>
            <a:ext cx="8811691" cy="29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PCA on 80S Ribosome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389380"/>
            <a:ext cx="86677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2SDR vs 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eigenvectors of covariance matrix with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7090470" y="3679643"/>
            <a:ext cx="1484331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533" y="3186634"/>
            <a:ext cx="581025" cy="12001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801" y="4836444"/>
            <a:ext cx="581025" cy="1200150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134808" y="2938299"/>
            <a:ext cx="3013610" cy="1498813"/>
            <a:chOff x="609600" y="2175010"/>
            <a:chExt cx="3013610" cy="14988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682" y="2175010"/>
              <a:ext cx="1739363" cy="14988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162215" y="2389726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15" y="2389726"/>
                  <a:ext cx="246099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609600" y="2780811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2780811"/>
                  <a:ext cx="246099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群組 42"/>
          <p:cNvGrpSpPr/>
          <p:nvPr/>
        </p:nvGrpSpPr>
        <p:grpSpPr>
          <a:xfrm>
            <a:off x="104268" y="4653136"/>
            <a:ext cx="3044150" cy="1514015"/>
            <a:chOff x="608595" y="4509119"/>
            <a:chExt cx="3044150" cy="151401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815" y="4509119"/>
              <a:ext cx="1757005" cy="15140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08595" y="5033740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95" y="5033740"/>
                  <a:ext cx="246099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1191750" y="4694726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750" y="4694726"/>
                  <a:ext cx="246099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向右箭號 26"/>
          <p:cNvSpPr/>
          <p:nvPr/>
        </p:nvSpPr>
        <p:spPr>
          <a:xfrm>
            <a:off x="4529069" y="4982262"/>
            <a:ext cx="3322244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3009647" y="3658152"/>
            <a:ext cx="1484331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816112" y="5233521"/>
                <a:ext cx="2530501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12" y="5233521"/>
                <a:ext cx="2530501" cy="1125565"/>
              </a:xfrm>
              <a:prstGeom prst="rect">
                <a:avLst/>
              </a:prstGeom>
              <a:blipFill>
                <a:blip r:embed="rId9"/>
                <a:stretch>
                  <a:fillRect l="-1928" b="-8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576174" y="3290935"/>
            <a:ext cx="2735687" cy="1094185"/>
            <a:chOff x="4223792" y="3290935"/>
            <a:chExt cx="2735687" cy="109418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8282" y="3290935"/>
              <a:ext cx="1302601" cy="1094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498484" y="3590108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484" y="3590108"/>
                  <a:ext cx="246099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223792" y="3786709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792" y="3786709"/>
                  <a:ext cx="246099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905556" y="2155935"/>
                <a:ext cx="2005870" cy="1732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/>
                  <a:t>(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56" y="2155935"/>
                <a:ext cx="2005870" cy="1732590"/>
              </a:xfrm>
              <a:prstGeom prst="rect">
                <a:avLst/>
              </a:prstGeom>
              <a:blipFill>
                <a:blip r:embed="rId13"/>
                <a:stretch>
                  <a:fillRect l="-2736" r="-1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0494600" y="3682131"/>
                <a:ext cx="966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600" y="3682131"/>
                <a:ext cx="966097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8979" y="3519193"/>
                <a:ext cx="779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SDR</m:t>
                      </m:r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" y="3519193"/>
                <a:ext cx="7793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209529" y="2227186"/>
                <a:ext cx="153623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</a:t>
                </a:r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=300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25</m:t>
                      </m:r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=20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529" y="2227186"/>
                <a:ext cx="1536238" cy="1477328"/>
              </a:xfrm>
              <a:prstGeom prst="rect">
                <a:avLst/>
              </a:prstGeom>
              <a:blipFill>
                <a:blip r:embed="rId16"/>
                <a:stretch>
                  <a:fillRect l="-3571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/>
          <p:cNvGrpSpPr/>
          <p:nvPr/>
        </p:nvGrpSpPr>
        <p:grpSpPr>
          <a:xfrm>
            <a:off x="2677253" y="1865414"/>
            <a:ext cx="3147857" cy="1747503"/>
            <a:chOff x="5129388" y="1648482"/>
            <a:chExt cx="3147857" cy="1747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6232895" y="1648482"/>
                  <a:ext cx="8745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𝑀𝑃𝐶𝐴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95" y="1648482"/>
                  <a:ext cx="87459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5170369" y="1902856"/>
                  <a:ext cx="3106876" cy="10389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  <a:p>
                  <a:endParaRPr lang="zh-TW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369" y="1902856"/>
                  <a:ext cx="3106876" cy="1038939"/>
                </a:xfrm>
                <a:prstGeom prst="rect">
                  <a:avLst/>
                </a:prstGeom>
                <a:blipFill>
                  <a:blip r:embed="rId18"/>
                  <a:stretch>
                    <a:fillRect l="-6078" t="-37059" b="-76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5129388" y="2634045"/>
                  <a:ext cx="3081613" cy="761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altLang="zh-TW" dirty="0" smtClean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388" y="2634045"/>
                  <a:ext cx="3081613" cy="761940"/>
                </a:xfrm>
                <a:prstGeom prst="rect">
                  <a:avLst/>
                </a:prstGeom>
                <a:blipFill>
                  <a:blip r:embed="rId19"/>
                  <a:stretch>
                    <a:fillRect l="-6126" t="-50400" r="-1186" b="-464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群組 50"/>
          <p:cNvGrpSpPr/>
          <p:nvPr/>
        </p:nvGrpSpPr>
        <p:grpSpPr>
          <a:xfrm>
            <a:off x="2715747" y="1768389"/>
            <a:ext cx="2695344" cy="1853016"/>
            <a:chOff x="2434401" y="1857854"/>
            <a:chExt cx="2695344" cy="1853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2434401" y="2948930"/>
                  <a:ext cx="2671052" cy="761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altLang="zh-TW" dirty="0" smtClean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01" y="2948930"/>
                  <a:ext cx="2671052" cy="761940"/>
                </a:xfrm>
                <a:prstGeom prst="rect">
                  <a:avLst/>
                </a:prstGeom>
                <a:blipFill>
                  <a:blip r:embed="rId20"/>
                  <a:stretch>
                    <a:fillRect l="-7306" t="-50400" r="-1598" b="-464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2458693" y="2196606"/>
                  <a:ext cx="2671052" cy="10389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  <a:p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693" y="2196606"/>
                  <a:ext cx="2671052" cy="1038939"/>
                </a:xfrm>
                <a:prstGeom prst="rect">
                  <a:avLst/>
                </a:prstGeom>
                <a:blipFill>
                  <a:blip r:embed="rId21"/>
                  <a:stretch>
                    <a:fillRect l="-7306" t="-36842" b="-70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267064" y="1857854"/>
                  <a:ext cx="10057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𝐻𝑂𝑆𝑉𝐷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064" y="1857854"/>
                  <a:ext cx="100572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29809" y="4058354"/>
                <a:ext cx="396904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809" y="4058354"/>
                <a:ext cx="396904" cy="378758"/>
              </a:xfrm>
              <a:prstGeom prst="rect">
                <a:avLst/>
              </a:prstGeom>
              <a:blipFill>
                <a:blip r:embed="rId23"/>
                <a:stretch>
                  <a:fillRect t="-6452" r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07302" y="4077072"/>
                <a:ext cx="40729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02" y="4077072"/>
                <a:ext cx="407291" cy="376770"/>
              </a:xfrm>
              <a:prstGeom prst="rect">
                <a:avLst/>
              </a:prstGeom>
              <a:blipFill>
                <a:blip r:embed="rId24"/>
                <a:stretch>
                  <a:fillRect r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516693" y="4009203"/>
                <a:ext cx="404790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93" y="4009203"/>
                <a:ext cx="404790" cy="378630"/>
              </a:xfrm>
              <a:prstGeom prst="rect">
                <a:avLst/>
              </a:prstGeom>
              <a:blipFill>
                <a:blip r:embed="rId2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095061" y="4648059"/>
                <a:ext cx="372217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altLang="zh-TW" i="1">
                              <a:latin typeface="Cambria Math" panose="02040503050406030204" pitchFamily="18" charset="0"/>
                            </a:rPr>
                            <m:t>Г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061" y="4648059"/>
                <a:ext cx="372217" cy="376770"/>
              </a:xfrm>
              <a:prstGeom prst="rect">
                <a:avLst/>
              </a:prstGeom>
              <a:blipFill>
                <a:blip r:embed="rId26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0600576" y="5219587"/>
                <a:ext cx="1058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576" y="5219587"/>
                <a:ext cx="1058944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104268" y="511935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j-lt"/>
              </a:rPr>
              <a:t>PCA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34" grpId="0"/>
      <p:bldP spid="39" grpId="0"/>
      <p:bldP spid="40" grpId="0"/>
      <p:bldP spid="42" grpId="0"/>
      <p:bldP spid="12" grpId="0"/>
      <p:bldP spid="13" grpId="0"/>
      <p:bldP spid="47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application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images 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70s Ribosome (Regular sample size, using regular desktop or notebook)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80s Ribosome (Large sample size, using server)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Movie files</a:t>
            </a:r>
          </a:p>
          <a:p>
            <a:pPr lvl="2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Betagal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(Small sample size)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data with different sample size and SNR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-EM particle images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50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Numerical Packages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ARPACK (Sparse matrix)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LAPACK (Dense matrix)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BLAS 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OpenBLAS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MKL)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cuBLAS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/>
          </p:nvPr>
        </p:nvGraphicFramePr>
        <p:xfrm>
          <a:off x="1919536" y="3501008"/>
          <a:ext cx="8519191" cy="2367527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2711691">
                  <a:extLst>
                    <a:ext uri="{9D8B030D-6E8A-4147-A177-3AD203B41FA5}">
                      <a16:colId xmlns:a16="http://schemas.microsoft.com/office/drawing/2014/main" val="3938309560"/>
                    </a:ext>
                  </a:extLst>
                </a:gridCol>
                <a:gridCol w="1902976">
                  <a:extLst>
                    <a:ext uri="{9D8B030D-6E8A-4147-A177-3AD203B41FA5}">
                      <a16:colId xmlns:a16="http://schemas.microsoft.com/office/drawing/2014/main" val="2766650486"/>
                    </a:ext>
                  </a:extLst>
                </a:gridCol>
                <a:gridCol w="2126660">
                  <a:extLst>
                    <a:ext uri="{9D8B030D-6E8A-4147-A177-3AD203B41FA5}">
                      <a16:colId xmlns:a16="http://schemas.microsoft.com/office/drawing/2014/main" val="1524081374"/>
                    </a:ext>
                  </a:extLst>
                </a:gridCol>
                <a:gridCol w="1777864">
                  <a:extLst>
                    <a:ext uri="{9D8B030D-6E8A-4147-A177-3AD203B41FA5}">
                      <a16:colId xmlns:a16="http://schemas.microsoft.com/office/drawing/2014/main" val="1741319953"/>
                    </a:ext>
                  </a:extLst>
                </a:gridCol>
              </a:tblGrid>
              <a:tr h="335555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Routine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580007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LAPACK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Descending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469790"/>
                  </a:ext>
                </a:extLst>
              </a:tr>
              <a:tr h="335555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LAPACK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order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1505107"/>
                  </a:ext>
                </a:extLst>
              </a:tr>
              <a:tr h="335555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svds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ARPACK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Ascending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8881384"/>
                  </a:ext>
                </a:extLst>
              </a:tr>
              <a:tr h="335555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eigs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ARPACK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Descending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9703875"/>
                  </a:ext>
                </a:extLst>
              </a:tr>
              <a:tr h="33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svds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/eigs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724270"/>
                  </a:ext>
                </a:extLst>
              </a:tr>
              <a:tr h="33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cuML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TruncatedSVD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cuBLAS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order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487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9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Tensor 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Tensorly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Tensortoolbox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Tensorlab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rTensor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1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– Particle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2039128" cy="3433936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 70s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Ribosome 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=5000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40"/>
                  </a:spcAft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4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=25, 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=25,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2039128" cy="3433936"/>
              </a:xfrm>
              <a:blipFill>
                <a:blip r:embed="rId3"/>
                <a:stretch>
                  <a:fillRect l="-456" t="-15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2668595"/>
            <a:ext cx="7995098" cy="38703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9310" y="393305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2520" y="481849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82375" y="570254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8214" y="294636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application – Particle images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 80s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Ribosome 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=360,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=360,  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=105247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40"/>
                  </a:spcAft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</a:p>
              <a:p>
                <a:pPr lvl="1">
                  <a:spcAft>
                    <a:spcPts val="14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726127"/>
            <a:ext cx="8059094" cy="397870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3968" y="409989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7178" y="4985328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17033" y="586938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2872" y="311320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application –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Movie files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679088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 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Betagal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=1950,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=1950,  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40"/>
                  </a:spcAft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</a:p>
              <a:p>
                <a:pPr lvl="1">
                  <a:spcAft>
                    <a:spcPts val="14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679088" cy="4937760"/>
              </a:xfrm>
              <a:blipFill>
                <a:blip r:embed="rId3"/>
                <a:stretch>
                  <a:fillRect l="-47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656386"/>
            <a:ext cx="7063310" cy="5229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47928" y="400506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752184" y="402714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195130" y="4027140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下箭號 8"/>
          <p:cNvSpPr/>
          <p:nvPr/>
        </p:nvSpPr>
        <p:spPr>
          <a:xfrm>
            <a:off x="3978290" y="3239698"/>
            <a:ext cx="216024" cy="1944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33979" y="3855422"/>
            <a:ext cx="329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8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z-Cyrl-AZ" altLang="zh-TW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Г</m:t>
                      </m:r>
                      <m:sSub>
                        <m:sSubPr>
                          <m:ctrlPr>
                            <a:rPr lang="az-Cyrl-AZ" altLang="zh-TW" sz="22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TW" altLang="en-US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TW" altLang="en-US" sz="2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2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𝑝𝑞</m:t>
                          </m:r>
                          <m:r>
                            <a:rPr lang="en-US" altLang="zh-TW" sz="2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altLang="zh-TW" sz="2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 algn="ctr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az-Cyrl-AZ" altLang="zh-TW" i="1">
                        <a:latin typeface="Cambria Math" panose="02040503050406030204" pitchFamily="18" charset="0"/>
                      </a:rPr>
                      <m:t>Г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box>
                      <m:box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d>
                      <m:dPr>
                        <m:begChr m:val="{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𝑝𝑞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2SDR model</a:t>
                </a:r>
              </a:p>
              <a:p>
                <a:pPr marL="274638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zh-TW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TW" alt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 algn="ctr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TW" alt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6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Simulation Settings (50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=40,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=40,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26−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1,2,3: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=4,20,40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Particle images (SNR=0.5, 0.1, 0.05)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4,5,6: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=100, 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,40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Movie files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(SNR=0.5, 0.1, 0.05)</a:t>
                </a: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 b="-40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752184" y="350715"/>
                <a:ext cx="3293929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𝑆𝑁𝑅</m:t>
                      </m:r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zh-TW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𝑣𝑎𝑟</m:t>
                          </m:r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z-Cyrl-AZ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Г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𝑣𝑎𝑟</m:t>
                          </m:r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350715"/>
                <a:ext cx="3293929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9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98" y="2220190"/>
            <a:ext cx="5280000" cy="3960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1" y="1250061"/>
            <a:ext cx="3744416" cy="7786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47" y="1266811"/>
            <a:ext cx="4789527" cy="58774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51" y="2220191"/>
            <a:ext cx="5280000" cy="39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858" y="2039107"/>
            <a:ext cx="1828800" cy="3333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594" y="5916206"/>
            <a:ext cx="4171950" cy="2852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996" y="5916206"/>
            <a:ext cx="4171950" cy="285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10" y="2085652"/>
            <a:ext cx="1828800" cy="3333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143672" y="631790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489710" y="6301004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b="0" i="1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i="1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24" y="2196452"/>
            <a:ext cx="5416474" cy="40623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3" y="2196452"/>
            <a:ext cx="5416474" cy="406235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67608" y="6317906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00256" y="6311212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2SDR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99552" y="1340768"/>
                <a:ext cx="5053417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400" i="1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400" i="1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acc>
                        </m:sub>
                      </m:sSub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52" y="1340768"/>
                <a:ext cx="5053417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483167</TotalTime>
  <Words>1148</Words>
  <Application>Microsoft Office PowerPoint</Application>
  <PresentationFormat>寬螢幕</PresentationFormat>
  <Paragraphs>375</Paragraphs>
  <Slides>31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7" baseType="lpstr">
      <vt:lpstr>Arial Unicode MS</vt:lpstr>
      <vt:lpstr>Gill Sans MT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Brush Script MT</vt:lpstr>
      <vt:lpstr>Calibri</vt:lpstr>
      <vt:lpstr>Cambria Math</vt:lpstr>
      <vt:lpstr>Times New Roman</vt:lpstr>
      <vt:lpstr>Wingdings</vt:lpstr>
      <vt:lpstr>Wingdings 3</vt:lpstr>
      <vt:lpstr>原創</vt:lpstr>
      <vt:lpstr>Experiments and simulations of 2SDR</vt:lpstr>
      <vt:lpstr>Introduction</vt:lpstr>
      <vt:lpstr>Dataset</vt:lpstr>
      <vt:lpstr>Real data application – Particle images </vt:lpstr>
      <vt:lpstr>Real data application – Particle images </vt:lpstr>
      <vt:lpstr>Real data application – Movie files</vt:lpstr>
      <vt:lpstr>Simulations</vt:lpstr>
      <vt:lpstr>Simulations</vt:lpstr>
      <vt:lpstr>Simulations</vt:lpstr>
      <vt:lpstr>Simulations</vt:lpstr>
      <vt:lpstr>Simulations</vt:lpstr>
      <vt:lpstr>Simulations</vt:lpstr>
      <vt:lpstr>Synthetic Data</vt:lpstr>
      <vt:lpstr>Synthetic Data – Without CTF</vt:lpstr>
      <vt:lpstr>Synthetic Data – With CTF</vt:lpstr>
      <vt:lpstr>Synthetic Data</vt:lpstr>
      <vt:lpstr>Short Summary</vt:lpstr>
      <vt:lpstr>Speed revisit – Enable GPU</vt:lpstr>
      <vt:lpstr>Speed revisit – Avoid copy</vt:lpstr>
      <vt:lpstr>Speed revisit – Avoid copy</vt:lpstr>
      <vt:lpstr>Speed revisit – Avoid copy</vt:lpstr>
      <vt:lpstr>Speed revisit</vt:lpstr>
      <vt:lpstr>Conclusion</vt:lpstr>
      <vt:lpstr>References</vt:lpstr>
      <vt:lpstr>Appendix</vt:lpstr>
      <vt:lpstr>Different p_0, q_0</vt:lpstr>
      <vt:lpstr>2SDR on 70S Ribosome</vt:lpstr>
      <vt:lpstr>PCA on 80S Ribosome</vt:lpstr>
      <vt:lpstr>2SDR vs PCA</vt:lpstr>
      <vt:lpstr>Implementation Packages</vt:lpstr>
      <vt:lpstr>Tensor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6155</cp:revision>
  <cp:lastPrinted>2019-10-31T05:44:10Z</cp:lastPrinted>
  <dcterms:created xsi:type="dcterms:W3CDTF">2008-09-09T01:56:11Z</dcterms:created>
  <dcterms:modified xsi:type="dcterms:W3CDTF">2019-10-31T11:21:54Z</dcterms:modified>
</cp:coreProperties>
</file>